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8.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customXml/itemProps1.xml" ContentType="application/vnd.openxmlformats-officedocument.customXml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13.xml" ContentType="application/vnd.openxmlformats-officedocument.presentationml.tags+xml"/>
  <Override PartName="/ppt/tags/tag12.xml" ContentType="application/vnd.openxmlformats-officedocument.presentationml.tags+xml"/>
  <Override PartName="/ppt/tags/tag16.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20.xml" ContentType="application/vnd.openxmlformats-officedocument.presentationml.tags+xml"/>
  <Override PartName="/ppt/tags/tag17.xml" ContentType="application/vnd.openxmlformats-officedocument.presentationml.tags+xml"/>
  <Override PartName="/ppt/tags/tag21.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26"/>
  </p:notesMasterIdLst>
  <p:handoutMasterIdLst>
    <p:handoutMasterId r:id="rId27"/>
  </p:handoutMasterIdLst>
  <p:sldIdLst>
    <p:sldId id="316" r:id="rId6"/>
    <p:sldId id="257" r:id="rId7"/>
    <p:sldId id="293" r:id="rId8"/>
    <p:sldId id="320" r:id="rId9"/>
    <p:sldId id="307" r:id="rId10"/>
    <p:sldId id="329" r:id="rId11"/>
    <p:sldId id="287" r:id="rId12"/>
    <p:sldId id="259" r:id="rId13"/>
    <p:sldId id="308" r:id="rId14"/>
    <p:sldId id="297" r:id="rId15"/>
    <p:sldId id="298" r:id="rId16"/>
    <p:sldId id="323" r:id="rId17"/>
    <p:sldId id="326" r:id="rId18"/>
    <p:sldId id="311" r:id="rId19"/>
    <p:sldId id="327" r:id="rId20"/>
    <p:sldId id="324" r:id="rId21"/>
    <p:sldId id="280" r:id="rId22"/>
    <p:sldId id="291" r:id="rId23"/>
    <p:sldId id="290" r:id="rId24"/>
    <p:sldId id="266"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K(" lastIdx="11" clrIdx="6">
    <p:extLst>
      <p:ext uri="{19B8F6BF-5375-455C-9EA6-DF929625EA0E}">
        <p15:presenceInfo xmlns:p15="http://schemas.microsoft.com/office/powerpoint/2012/main" userId="S::gfx4@cdc.gov::3112a3a8-8cbb-4d5b-96ee-72aa1ab53303" providerId="AD"/>
      </p:ext>
    </p:extLst>
  </p:cmAuthor>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16"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Aiken, Merrie" initials="AM" lastIdx="40"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Anthony, Margaret (CDC/DDID/NCEZID/DHQP) (CTR)" initials="AM((" lastIdx="2" clrIdx="5">
    <p:extLst>
      <p:ext uri="{19B8F6BF-5375-455C-9EA6-DF929625EA0E}">
        <p15:presenceInfo xmlns:p15="http://schemas.microsoft.com/office/powerpoint/2012/main" userId="Anthony, Margaret (CDC/DDID/NCEZID/DHQP) (C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3820" autoAdjust="0"/>
  </p:normalViewPr>
  <p:slideViewPr>
    <p:cSldViewPr snapToGrid="0">
      <p:cViewPr varScale="1">
        <p:scale>
          <a:sx n="23" d="100"/>
          <a:sy n="23" d="100"/>
        </p:scale>
        <p:origin x="94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6" d="100"/>
          <a:sy n="66" d="100"/>
        </p:scale>
        <p:origin x="113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9/7/2021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pa.gov/pesticide-registration/list-n-disinfectants-coronavirus-covid-19"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epa.gov/pesticide-registration/selected-epa-registered-disinfectants" TargetMode="External"/><Relationship Id="rId4" Type="http://schemas.openxmlformats.org/officeDocument/2006/relationships/hyperlink" Target="https://www.epa.gov/coronavirus/about-list-n-disinfectants-coronavirus-covid-19-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16-CLEANING-LoRes.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dIuRI9Opjn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orally or in the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342900" marR="0" lvl="0" indent="-342900">
              <a:lnSpc>
                <a:spcPct val="107000"/>
              </a:lnSpc>
              <a:spcBef>
                <a:spcPts val="0"/>
              </a:spcBef>
              <a:spcAft>
                <a:spcPts val="80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“Cleaning and disinfection are critical in healthcare for many reasons.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common sense that we don’t want a dirty environment for our patients – but why is that? Does anyone have any thoughts?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One reason is because, in healthcare, we have patients who are ill and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able to fight off infections as well as someone who is healthy. Germs are more likely to cause problems in these patients because their immune defenses might not be as strong as someone who’s healthy.</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possible to see how some patients might be at risk of infection, such as if they have burns or wounds, or if they’re having a procedure when germs could get into their bodies, such as getting an IV or a catheter. But many patients’ risks for infection can’t be seen, like when a patient’s immune system is weak because of the medication in their cancer treatment.”</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keep the healthcare environment clean to stop germs from spreading.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places that you can think of that need to be cleaned and disinfected often?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lot in healthcare! Think about patient rooms. When a patient leaves a room or is discharged, before a new patient goes into that room, it should be cleaned and disinfected to make sure germs don’t spread.</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about high-touch surfaces?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also clean and disinfect things that get touched a lot, such as bed rails, keyboards, and light switches. These ‘high-touch surfaces’ need that frequent cleaning and disinfection.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else?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also important to clean and disinfect things in healthcare that aren’t touched or shared as often but tend to be dirty and have a lot of germs on them, like toilet seats.”</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bullets on the following slides summarize content from Episode 22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Does Contact Time Matter for Disinfection?</a:t>
            </a:r>
            <a:r>
              <a:rPr lang="en-US" sz="1800" dirty="0">
                <a:effectLst/>
                <a:latin typeface="Calibri" panose="020F0502020204030204" pitchFamily="34" charset="0"/>
                <a:ea typeface="Calibri" panose="020F0502020204030204" pitchFamily="34" charset="0"/>
              </a:rPr>
              <a:t> bit.ly/</a:t>
            </a:r>
            <a:r>
              <a:rPr lang="en-US" sz="1800" dirty="0" err="1">
                <a:effectLst/>
                <a:latin typeface="Calibri" panose="020F0502020204030204" pitchFamily="34" charset="0"/>
                <a:ea typeface="Calibri" panose="020F0502020204030204" pitchFamily="34" charset="0"/>
              </a:rPr>
              <a:t>WhyContactTime</a:t>
            </a:r>
            <a:r>
              <a:rPr lang="en-US" sz="1800" dirty="0">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For time reasons, the video is not shown during the 20-minute sessions.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 </a:t>
            </a:r>
          </a:p>
          <a:p>
            <a:pPr marL="0" marR="0" indent="0">
              <a:lnSpc>
                <a:spcPct val="107000"/>
              </a:lnSpc>
              <a:spcBef>
                <a:spcPts val="0"/>
              </a:spcBef>
              <a:spcAft>
                <a:spcPts val="800"/>
              </a:spcAft>
              <a:buFont typeface="Arial" panose="020B0604020202020204" pitchFamily="34" charse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take a closer look at an important part of disinfection: contact time.”</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the participants are aware of what contact time is and the other terms that might be used (dwell time, wet time).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the concept of contact time to the reality of cleaning and disinfection at work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tailor this content to your audience, as not all healthcare workers are involved in this work in the same way.</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EPA List N: Disinfectants for Coronavirus (COVID-19)</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https://www.epa.gov/pesticide-registration/list-n-disinfectants-coronavirus-covid-19</a:t>
            </a:r>
            <a:endParaRPr lang="en-US" sz="1800" dirty="0">
              <a:effectLst/>
              <a:latin typeface="Arial" panose="020B0604020202020204" pitchFamily="34" charset="0"/>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talk about what contact time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thoughts on how to define it?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 also called ‘dwell time’ or ‘wet time’ – is the amount of time a disinfectant needs to sit on a surface, without being wiped away or disturbed, to do its job of killing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is important because the product you’re using might not kill germs right away. It takes time before all the germs are killed and something is truly ‘disinfected.’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time can vary depending on the product. But it is always specific, and it should be on the label. Even if you’re using a product that both cleans and disinfects, all in one, it will still have a contact time that you need to use for it to work correctly.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that we know what it is, what does it mean for our daily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37627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has animations. After participants provide responses, trigger the animation as you go through the script.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suggest the information on the label of a disinfecting product that’s important to know in order to use it correctly.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participants respond, either by going off mute or in the chat, guide them through the information found on the product label.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Remind participants why following label instructions on disinfecting products is important.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you can usually judge if something is clean or not just by looking at it, this doesn’t work with disinfection. Because germs are too small for us to see, we can’t judge how well something has been disinfected just by looking at it. That’s why following the instructions when you use disinfecting products is so important.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information do you need from the label to make sure you’re using it correctly?</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Prompt first animation.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of all, in healthcare in the United States, you’ll use disinfectants that are registered with the Environmental Protection Agency, the EPA. The EPA is charged with reviewing chemicals used for disinfection to make sure that they’re safe and effective. Disinfectants used in healthcare facilities will usually have ‘hospital-grade,’ or something similar, on the label.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second, third, and fourth animation.)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things you need to know are which surfaces the chemical can be used on, which germs the chemical has been proven to kill, and whether the product should be diluted. That means if it needs to have water or another substance added to it to bring the concentration down so it’s safe for use. If so, the label should also tell you how to do that and what to use.”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fifth and final animation.)</a:t>
            </a:r>
            <a:endParaRPr lang="en-US" sz="1100"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of course, the label will tell you the contact time – or dwell time or wet time.”</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 is often pressure to move fast in healthcare, this slide is an opportunity to discuss why it is important not to rush the disinfection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permitting and if applicable, you may wish to open the floor to invite participants to share instances in their experience in which they have felt hurried.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that we want to use disinfecting products at the right times and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what do we not want to do?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biggest ‘don’ts’ is don’t rush the process. The entire contact time has to finish before something that’s been disinfected can be used again, like shared equipment, or before a new patient comes into a room after the last patient has been discharged. That’s how we can be sure the disinfectant has had time to do its job and kill the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try to dry a surface that’s been disinfected more quickly by wiping with another cloth, or by blowing on it with your breath. Also, don’t blow air on the surface another way, like with a fan, unless the manufacturer of the product you’re using says it’s okay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patient. We know this can be tough. Patients may be waiting for rooms and equipment, and there may be pressure to move fast. But the risk of spreading germs is too great to rush the process. Following the instructions keeps germs from spreading and keeps your patients and co-workers safe!” </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147345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links in chat to EPA resources regarding disinfectants that kill SARS-CoV-2.</a:t>
            </a: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 Infographic: Which disinfectants kill COVID-19?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https://www.epa.gov/sites/production/files/2020-12/documents/list_n_how-to_infographic_final_0.pdf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Tool: COVID-19 Disinfectants</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https://cfpub.epa.gov/giwiz/disinfectants/index.cfm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About List N: Disinfectants for Coronavirus (COVID-19</a:t>
            </a: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https://www.epa.gov/coronavirus/about-list-n-disinfectants-coronavirus-covid-19-0</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Selected EPA-Registered Disinfectants</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https://www.epa.gov/pesticide-registration/selected-epa-registered-disinfectants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links also appear on the “Resources” slide.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EPA has many resources about disinfectants for use in healthcare and lists of disinfectants that are effective against different germs, including SARS-CoV-2, which is the virus that causes COVID-19. The list for SARS-CoV-2 is called ‘List N.’ We’ll put the links in the chat, and they’re also included on the ‘Resources’ slide for your reference later.”</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317147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cleaning and disinfection and why it’s so important to do them correctly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19</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cleaning and disinfection.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they? What is the difference between them? And why do they matter?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difference between cleaning and disinfection and discuss why it is important to follow the label instructions on a disinfectant product.”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the poll feature for your platform to ask participants about the definitions of cleaning and disinfection.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killing germs. Disinfecting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a type of cleaning (cleaning with chemicals).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a type of disinfecting (disinfecting with soap or detergent).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killing germs. Cleaning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platform you are using does not have a poll feature, you may choose to ask participants to enter their responses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 clean and we disinfect a lot in healthcare, but what’s the difference?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do a quick poll. Pick the sentence that best describes cleaning and disinfection.”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participants to respond to poll options, and then display poll results.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Thanks for doing that. The correct answer is that cleaning removes dust, dirt, and grime, including organic material like blood, and some germs. Disinfection kills germs. We’re going to learn more about cleaning and disinfection today and why they’re so important in healthcare.” </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63272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participants think about moments in their daily work when they might clean or disinfect surfaces or objects.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their thoughts.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get started.</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watch this episode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the CDC’s Dr. Abby Carlson, start thinking about your workday. In your participant booklet, jot down instances when it may be important to clean, or disinfect, or both.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let’s watch the video to make sure everyone is on the same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Facilitator Notes</a:t>
            </a:r>
            <a:r>
              <a:rPr lang="en-US" sz="1000" kern="1200" dirty="0">
                <a:solidFill>
                  <a:schemeClr val="tx1"/>
                </a:solidFill>
                <a:effectLst/>
                <a:latin typeface="+mn-lt"/>
                <a:ea typeface="+mn-ea"/>
                <a:cs typeface="+mn-cs"/>
              </a:rPr>
              <a:t> </a:t>
            </a:r>
          </a:p>
          <a:p>
            <a:pPr marL="285750" marR="0" lvl="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Access the video here: </a:t>
            </a:r>
            <a:br>
              <a:rPr lang="en-US" sz="1200" b="0"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https://www.cdc.gov/infectioncontrol/projectfirstline/videos/Ep16-CLEANING-LoRes.mp4</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OR</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https://www.youtube.com/watch?v=dIuRI9OpjnY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28694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cleaning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removes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visible dirt, dust, spills, smears, and grime, including organic material like blood, as well as some germs, from surfaces. It’s important to clean before disinfecting because dirt and grime can make disinfectants not work as well. And we need disinfectants to work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germs on surfaces or objects.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you already know the difference between cleaning and disinfection? Or is there anything about these definitions that was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Briefly open the floor for final thoughts and any questions or areas of confusion.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“Great job! Before we move on, I just want to open it up in case you have any questions or things that you’d like to clarify.”</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20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 Cleaning and Disinfection Matter in Healthcare?: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WhyCleanAndDis</a:t>
            </a:r>
            <a:r>
              <a:rPr lang="en-US" sz="1800" dirty="0">
                <a:effectLst/>
                <a:latin typeface="Calibri" panose="020F0502020204030204" pitchFamily="34" charset="0"/>
                <a:ea typeface="Calibri" panose="020F0502020204030204" pitchFamily="34" charset="0"/>
              </a:rPr>
              <a:t>. For time reasons, the video is not shown during the 20-minute sessions.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ways that cleaning and disinfection are part of our daily work life and how they work. Remember, cleaning is an important step because, if we try to disinfect something that isn’t clean, the disinfectant might not work. And we need disinfectants to kill germs. Now let’s take a few minutes to talk about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so important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624690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9/7/2021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9/7/2021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9/7/2021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9/7/2021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9/7/2021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9/7/2021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9/7/2021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9/7/2021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9/7/2021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9/7/2021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9/7/2021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19.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fontScale="90000"/>
          </a:bodyPr>
          <a:lstStyle/>
          <a:p>
            <a:r>
              <a:rPr lang="en-US" dirty="0">
                <a:solidFill>
                  <a:schemeClr val="accent6"/>
                </a:solidFill>
              </a:rPr>
              <a:t>TOPIC 12: </a:t>
            </a:r>
            <a:br>
              <a:rPr lang="en-US" dirty="0"/>
            </a:br>
            <a:r>
              <a:rPr lang="en-US" dirty="0"/>
              <a:t>Environmental Cleaning &amp; Disinfection</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5C57F50E-A584-477B-8087-EC9FA8D4C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Patients may have weakened immune systems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625622" cy="3575183"/>
          </a:xfrm>
        </p:spPr>
        <p:txBody>
          <a:bodyPr>
            <a:noAutofit/>
          </a:bodyPr>
          <a:lstStyle/>
          <a:p>
            <a:pPr marL="0" lvl="0" indent="0">
              <a:lnSpc>
                <a:spcPct val="90000"/>
              </a:lnSpc>
              <a:buNone/>
            </a:pPr>
            <a:r>
              <a:rPr lang="en-US" b="1" dirty="0"/>
              <a:t>In healthcare, we have patients who are ill or weak. </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lnSpc>
                <a:spcPct val="90000"/>
              </a:lnSpc>
              <a:buNone/>
            </a:pPr>
            <a:r>
              <a:rPr lang="en-US" b="1" dirty="0">
                <a:solidFill>
                  <a:srgbClr val="13619C"/>
                </a:solidFill>
                <a:cs typeface="Calibri bold" panose="020F0702030404030204" pitchFamily="34" charset="0"/>
              </a:rPr>
              <a:t>Why does that matter?</a:t>
            </a:r>
          </a:p>
          <a:p>
            <a:pPr marL="0" indent="0">
              <a:lnSpc>
                <a:spcPct val="90000"/>
              </a:lnSpc>
              <a:buNone/>
            </a:pPr>
            <a:r>
              <a:rPr lang="en-US" dirty="0"/>
              <a:t>Germs are more likely to cause problems in these patients, because their immune defenses may not be the same as someone who is healthy and living at home.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a:xfrm>
            <a:off x="4680857" y="6381499"/>
            <a:ext cx="6395357" cy="365125"/>
          </a:xfrm>
        </p:spPr>
        <p:txBody>
          <a:bodyPr/>
          <a:lstStyle/>
          <a:p>
            <a:r>
              <a:rPr lang="en-US" dirty="0"/>
              <a:t>Environmental Cleaning &amp; Disinfection</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healthcare environment should be kept clean</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888089"/>
            <a:ext cx="4535311" cy="3575183"/>
          </a:xfrm>
        </p:spPr>
        <p:txBody>
          <a:bodyPr>
            <a:normAutofit/>
          </a:bodyPr>
          <a:lstStyle/>
          <a:p>
            <a:pPr marL="0" lvl="0" indent="0">
              <a:buNone/>
            </a:pPr>
            <a:r>
              <a:rPr lang="en-US" b="1" dirty="0"/>
              <a:t>It is important to keep the healthcare environment clean to stop germs from spreading. </a:t>
            </a:r>
            <a:endParaRPr lang="en-US" dirty="0"/>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096000" y="1888089"/>
            <a:ext cx="5181600" cy="4118563"/>
          </a:xfrm>
        </p:spPr>
        <p:txBody>
          <a:bodyPr>
            <a:normAutofit/>
          </a:bodyPr>
          <a:lstStyle/>
          <a:p>
            <a:pPr marL="0" indent="0">
              <a:buNone/>
            </a:pPr>
            <a:r>
              <a:rPr lang="en-US" b="1" dirty="0">
                <a:solidFill>
                  <a:srgbClr val="13619C"/>
                </a:solidFill>
                <a:cs typeface="Calibri bold" panose="020F0702030404030204" pitchFamily="34" charset="0"/>
              </a:rPr>
              <a:t>Where and When?</a:t>
            </a:r>
          </a:p>
          <a:p>
            <a:r>
              <a:rPr lang="en-US" dirty="0"/>
              <a:t>Patient Rooms </a:t>
            </a:r>
          </a:p>
          <a:p>
            <a:r>
              <a:rPr lang="en-US" dirty="0"/>
              <a:t>High-touch Surfaces </a:t>
            </a:r>
          </a:p>
          <a:p>
            <a:pPr lvl="1"/>
            <a:r>
              <a:rPr lang="en-US" dirty="0"/>
              <a:t>Bed rails</a:t>
            </a:r>
          </a:p>
          <a:p>
            <a:pPr lvl="1"/>
            <a:r>
              <a:rPr lang="en-US" dirty="0"/>
              <a:t>Keyboards</a:t>
            </a:r>
          </a:p>
          <a:p>
            <a:pPr lvl="1"/>
            <a:r>
              <a:rPr lang="en-US" dirty="0"/>
              <a:t>Light switches</a:t>
            </a:r>
          </a:p>
          <a:p>
            <a:r>
              <a:rPr lang="en-US" dirty="0"/>
              <a:t>Surfaces and objects that often have a lot of germs on them</a:t>
            </a:r>
          </a:p>
          <a:p>
            <a:pPr lvl="1"/>
            <a:r>
              <a:rPr lang="en-US" dirty="0"/>
              <a:t>Toilet seats </a:t>
            </a:r>
          </a:p>
        </p:txBody>
      </p:sp>
      <p:sp>
        <p:nvSpPr>
          <p:cNvPr id="3" name="Footer Placeholder 2">
            <a:extLst>
              <a:ext uri="{FF2B5EF4-FFF2-40B4-BE49-F238E27FC236}">
                <a16:creationId xmlns:a16="http://schemas.microsoft.com/office/drawing/2014/main" id="{C34B870D-0FC5-4647-A295-EE3A7637E4CE}"/>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1EFDE877-4506-4068-8F13-8218AC38D36A}"/>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222058"/>
            <a:ext cx="10515600" cy="2852737"/>
          </a:xfrm>
        </p:spPr>
        <p:txBody>
          <a:bodyPr/>
          <a:lstStyle/>
          <a:p>
            <a:r>
              <a:rPr lang="en-US" dirty="0"/>
              <a:t>What is contact time?</a:t>
            </a:r>
          </a:p>
        </p:txBody>
      </p:sp>
      <p:sp>
        <p:nvSpPr>
          <p:cNvPr id="2" name="Footer Placeholder 1">
            <a:extLst>
              <a:ext uri="{FF2B5EF4-FFF2-40B4-BE49-F238E27FC236}">
                <a16:creationId xmlns:a16="http://schemas.microsoft.com/office/drawing/2014/main" id="{7161BAB7-45EA-43E5-B545-97F98CA7F6DD}"/>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8" name="Content Placeholder 7">
            <a:extLst>
              <a:ext uri="{FF2B5EF4-FFF2-40B4-BE49-F238E27FC236}">
                <a16:creationId xmlns:a16="http://schemas.microsoft.com/office/drawing/2014/main" id="{45859F71-A898-4E45-9AE4-5CFAEA1C1403}"/>
              </a:ext>
            </a:extLst>
          </p:cNvPr>
          <p:cNvSpPr>
            <a:spLocks noGrp="1"/>
          </p:cNvSpPr>
          <p:nvPr>
            <p:ph sz="half" idx="1"/>
          </p:nvPr>
        </p:nvSpPr>
        <p:spPr>
          <a:xfrm>
            <a:off x="1531916" y="2080797"/>
            <a:ext cx="2671949" cy="1927595"/>
          </a:xfrm>
        </p:spPr>
        <p:txBody>
          <a:bodyPr/>
          <a:lstStyle/>
          <a:p>
            <a:pPr marL="0" indent="0">
              <a:buNone/>
            </a:pPr>
            <a:r>
              <a:rPr lang="en-US" b="1" dirty="0">
                <a:solidFill>
                  <a:srgbClr val="13619C"/>
                </a:solidFill>
                <a:cs typeface="Calibri bold" panose="020F0702030404030204" pitchFamily="34" charset="0"/>
              </a:rPr>
              <a:t>Contact Time</a:t>
            </a:r>
            <a:endParaRPr lang="en-US" dirty="0"/>
          </a:p>
        </p:txBody>
      </p:sp>
      <p:sp>
        <p:nvSpPr>
          <p:cNvPr id="9" name="Content Placeholder 8">
            <a:extLst>
              <a:ext uri="{FF2B5EF4-FFF2-40B4-BE49-F238E27FC236}">
                <a16:creationId xmlns:a16="http://schemas.microsoft.com/office/drawing/2014/main" id="{5E77AF76-0F25-4B66-8ED2-34F62C3B980F}"/>
              </a:ext>
            </a:extLst>
          </p:cNvPr>
          <p:cNvSpPr>
            <a:spLocks noGrp="1"/>
          </p:cNvSpPr>
          <p:nvPr>
            <p:ph sz="half" idx="2"/>
          </p:nvPr>
        </p:nvSpPr>
        <p:spPr>
          <a:xfrm>
            <a:off x="3871356" y="2080797"/>
            <a:ext cx="7482444" cy="2111745"/>
          </a:xfrm>
        </p:spPr>
        <p:txBody>
          <a:bodyPr/>
          <a:lstStyle/>
          <a:p>
            <a:pPr marL="0" indent="0">
              <a:buNone/>
            </a:pPr>
            <a:r>
              <a:rPr lang="en-US" dirty="0">
                <a:solidFill>
                  <a:srgbClr val="000000"/>
                </a:solidFill>
              </a:rPr>
              <a:t>Sometimes called “dwell time,” this is the amount of time a disinfectant needs to sit on a surface, without being wiped away or disturbed, to effectively kill germs.</a:t>
            </a:r>
            <a:endParaRPr lang="en-US" dirty="0"/>
          </a:p>
        </p:txBody>
      </p:sp>
      <p:sp>
        <p:nvSpPr>
          <p:cNvPr id="3" name="Footer Placeholder 2">
            <a:extLst>
              <a:ext uri="{FF2B5EF4-FFF2-40B4-BE49-F238E27FC236}">
                <a16:creationId xmlns:a16="http://schemas.microsoft.com/office/drawing/2014/main" id="{6265930C-D3F2-4AAE-89E1-E2A7B7B96A52}"/>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3379216E-DA48-4305-BC40-38AE6FE8B427}"/>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329124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Disinfectant Label</a:t>
            </a:r>
          </a:p>
        </p:txBody>
      </p:sp>
      <p:sp>
        <p:nvSpPr>
          <p:cNvPr id="2" name="Content Placeholder 1">
            <a:extLst>
              <a:ext uri="{FF2B5EF4-FFF2-40B4-BE49-F238E27FC236}">
                <a16:creationId xmlns:a16="http://schemas.microsoft.com/office/drawing/2014/main" id="{732AACC8-7049-4CBF-BEDE-749CC7FEB75A}"/>
              </a:ext>
            </a:extLst>
          </p:cNvPr>
          <p:cNvSpPr>
            <a:spLocks noGrp="1"/>
          </p:cNvSpPr>
          <p:nvPr>
            <p:ph idx="1"/>
          </p:nvPr>
        </p:nvSpPr>
        <p:spPr>
          <a:xfrm>
            <a:off x="1589126" y="1419726"/>
            <a:ext cx="9374529" cy="4519080"/>
          </a:xfrm>
        </p:spPr>
        <p:txBody>
          <a:bodyPr/>
          <a:lstStyle/>
          <a:p>
            <a:pPr marL="0" indent="0">
              <a:tabLst/>
            </a:pPr>
            <a:r>
              <a:rPr lang="en-US" sz="3200" b="1" dirty="0">
                <a:solidFill>
                  <a:srgbClr val="13619C"/>
                </a:solidFill>
              </a:rPr>
              <a:t>What information do you need from a disinfectant’s label?</a:t>
            </a:r>
          </a:p>
          <a:p>
            <a:pPr marL="514350" indent="-514350">
              <a:spcBef>
                <a:spcPts val="2000"/>
              </a:spcBef>
              <a:buFont typeface="+mj-lt"/>
              <a:buAutoNum type="arabicPeriod"/>
            </a:pPr>
            <a:r>
              <a:rPr lang="en-US" dirty="0"/>
              <a:t>Is the product EPA-approved? </a:t>
            </a:r>
          </a:p>
          <a:p>
            <a:pPr marL="514350" indent="-514350">
              <a:spcBef>
                <a:spcPts val="2000"/>
              </a:spcBef>
              <a:buFont typeface="+mj-lt"/>
              <a:buAutoNum type="arabicPeriod"/>
            </a:pPr>
            <a:r>
              <a:rPr lang="en-US" dirty="0"/>
              <a:t>On which surfaces can the disinfectant be used? </a:t>
            </a:r>
          </a:p>
          <a:p>
            <a:pPr marL="514350" indent="-514350">
              <a:spcBef>
                <a:spcPts val="2000"/>
              </a:spcBef>
              <a:buFont typeface="+mj-lt"/>
              <a:buAutoNum type="arabicPeriod"/>
            </a:pPr>
            <a:r>
              <a:rPr lang="en-US" dirty="0"/>
              <a:t>What germs has the disinfectant been proven to kill?</a:t>
            </a:r>
          </a:p>
          <a:p>
            <a:pPr marL="514350" indent="-514350">
              <a:spcBef>
                <a:spcPts val="2000"/>
              </a:spcBef>
              <a:buFont typeface="+mj-lt"/>
              <a:buAutoNum type="arabicPeriod"/>
            </a:pPr>
            <a:r>
              <a:rPr lang="en-US" dirty="0"/>
              <a:t>Should the product be diluted? </a:t>
            </a:r>
          </a:p>
          <a:p>
            <a:pPr marL="514350" indent="-514350">
              <a:spcBef>
                <a:spcPts val="2000"/>
              </a:spcBef>
              <a:buFont typeface="+mj-lt"/>
              <a:buAutoNum type="arabicPeriod"/>
            </a:pPr>
            <a:r>
              <a:rPr lang="en-US" dirty="0"/>
              <a:t>What is the contact time? </a:t>
            </a:r>
          </a:p>
        </p:txBody>
      </p:sp>
      <p:sp>
        <p:nvSpPr>
          <p:cNvPr id="3" name="Footer Placeholder 2">
            <a:extLst>
              <a:ext uri="{FF2B5EF4-FFF2-40B4-BE49-F238E27FC236}">
                <a16:creationId xmlns:a16="http://schemas.microsoft.com/office/drawing/2014/main" id="{E4169E59-90A6-4EE0-8384-90428A642E88}"/>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E39FBF92-B9C2-4397-9F29-75A20F8A293D}"/>
              </a:ext>
            </a:extLst>
          </p:cNvPr>
          <p:cNvSpPr>
            <a:spLocks noGrp="1"/>
          </p:cNvSpPr>
          <p:nvPr>
            <p:ph type="sldNum" sz="quarter" idx="12"/>
          </p:nvPr>
        </p:nvSpPr>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D5CB-7BB9-4FF5-813F-0ABCB0D0891A}"/>
              </a:ext>
            </a:extLst>
          </p:cNvPr>
          <p:cNvSpPr>
            <a:spLocks noGrp="1"/>
          </p:cNvSpPr>
          <p:nvPr>
            <p:ph type="title"/>
          </p:nvPr>
        </p:nvSpPr>
        <p:spPr>
          <a:xfrm>
            <a:off x="839788" y="365126"/>
            <a:ext cx="10075139" cy="416166"/>
          </a:xfrm>
        </p:spPr>
        <p:txBody>
          <a:bodyPr>
            <a:normAutofit fontScale="90000"/>
          </a:bodyPr>
          <a:lstStyle/>
          <a:p>
            <a:r>
              <a:rPr lang="en-US" dirty="0"/>
              <a:t>Dos and Don’ts for disinfection</a:t>
            </a:r>
          </a:p>
        </p:txBody>
      </p:sp>
      <p:sp>
        <p:nvSpPr>
          <p:cNvPr id="7" name="Text Placeholder 6">
            <a:extLst>
              <a:ext uri="{FF2B5EF4-FFF2-40B4-BE49-F238E27FC236}">
                <a16:creationId xmlns:a16="http://schemas.microsoft.com/office/drawing/2014/main" id="{2B8DC492-4D5B-4DC2-98DB-3D30523C7A12}"/>
              </a:ext>
            </a:extLst>
          </p:cNvPr>
          <p:cNvSpPr>
            <a:spLocks noGrp="1"/>
          </p:cNvSpPr>
          <p:nvPr>
            <p:ph type="body" idx="1"/>
          </p:nvPr>
        </p:nvSpPr>
        <p:spPr>
          <a:xfrm>
            <a:off x="839788" y="1414945"/>
            <a:ext cx="5157787" cy="823912"/>
          </a:xfrm>
        </p:spPr>
        <p:txBody>
          <a:bodyPr/>
          <a:lstStyle/>
          <a:p>
            <a:r>
              <a:rPr lang="en-US"/>
              <a:t>Dos</a:t>
            </a:r>
            <a:endParaRPr lang="en-US" dirty="0"/>
          </a:p>
        </p:txBody>
      </p:sp>
      <p:sp>
        <p:nvSpPr>
          <p:cNvPr id="6" name="Content Placeholder 5">
            <a:extLst>
              <a:ext uri="{FF2B5EF4-FFF2-40B4-BE49-F238E27FC236}">
                <a16:creationId xmlns:a16="http://schemas.microsoft.com/office/drawing/2014/main" id="{ADAAF3CE-F8BE-4C4C-87AD-E4FA16E880E9}"/>
              </a:ext>
            </a:extLst>
          </p:cNvPr>
          <p:cNvSpPr>
            <a:spLocks noGrp="1"/>
          </p:cNvSpPr>
          <p:nvPr>
            <p:ph sz="half" idx="2"/>
          </p:nvPr>
        </p:nvSpPr>
        <p:spPr>
          <a:xfrm>
            <a:off x="839789" y="2325688"/>
            <a:ext cx="4164012" cy="3684587"/>
          </a:xfrm>
        </p:spPr>
        <p:txBody>
          <a:bodyPr/>
          <a:lstStyle/>
          <a:p>
            <a:r>
              <a:rPr lang="en-US" b="1" dirty="0">
                <a:solidFill>
                  <a:schemeClr val="accent1"/>
                </a:solidFill>
              </a:rPr>
              <a:t>Do follow the listed contact time. </a:t>
            </a:r>
            <a:r>
              <a:rPr lang="en-US" dirty="0"/>
              <a:t>This ensures items are disinfected to keep germs from spreading. </a:t>
            </a:r>
          </a:p>
        </p:txBody>
      </p:sp>
      <p:sp>
        <p:nvSpPr>
          <p:cNvPr id="8" name="Text Placeholder 7">
            <a:extLst>
              <a:ext uri="{FF2B5EF4-FFF2-40B4-BE49-F238E27FC236}">
                <a16:creationId xmlns:a16="http://schemas.microsoft.com/office/drawing/2014/main" id="{B4F32DF5-7E43-4D41-BDE6-A1EA62DA588D}"/>
              </a:ext>
            </a:extLst>
          </p:cNvPr>
          <p:cNvSpPr>
            <a:spLocks noGrp="1"/>
          </p:cNvSpPr>
          <p:nvPr>
            <p:ph type="body" sz="quarter" idx="3"/>
          </p:nvPr>
        </p:nvSpPr>
        <p:spPr>
          <a:xfrm>
            <a:off x="6172200" y="1414945"/>
            <a:ext cx="5183188" cy="823912"/>
          </a:xfrm>
        </p:spPr>
        <p:txBody>
          <a:bodyPr/>
          <a:lstStyle/>
          <a:p>
            <a:r>
              <a:rPr lang="en-US"/>
              <a:t>Don’ts</a:t>
            </a:r>
            <a:endParaRPr lang="en-US" dirty="0"/>
          </a:p>
        </p:txBody>
      </p:sp>
      <p:sp>
        <p:nvSpPr>
          <p:cNvPr id="9" name="Content Placeholder 8">
            <a:extLst>
              <a:ext uri="{FF2B5EF4-FFF2-40B4-BE49-F238E27FC236}">
                <a16:creationId xmlns:a16="http://schemas.microsoft.com/office/drawing/2014/main" id="{86AEFA98-C569-4001-9A05-B4A6332DAA39}"/>
              </a:ext>
            </a:extLst>
          </p:cNvPr>
          <p:cNvSpPr>
            <a:spLocks noGrp="1"/>
          </p:cNvSpPr>
          <p:nvPr>
            <p:ph sz="quarter" idx="4"/>
          </p:nvPr>
        </p:nvSpPr>
        <p:spPr>
          <a:xfrm>
            <a:off x="6172200" y="2325688"/>
            <a:ext cx="4904014" cy="3684587"/>
          </a:xfrm>
        </p:spPr>
        <p:txBody>
          <a:bodyPr/>
          <a:lstStyle/>
          <a:p>
            <a:r>
              <a:rPr lang="en-US" b="1" dirty="0">
                <a:solidFill>
                  <a:schemeClr val="accent1"/>
                </a:solidFill>
              </a:rPr>
              <a:t>Don’t rush </a:t>
            </a:r>
            <a:r>
              <a:rPr lang="en-US" dirty="0"/>
              <a:t>the process. Wait until contact time is complete before using objects or surfaces or before a new patient comes into a room.</a:t>
            </a:r>
          </a:p>
          <a:p>
            <a:pPr>
              <a:spcBef>
                <a:spcPts val="1800"/>
              </a:spcBef>
            </a:pPr>
            <a:r>
              <a:rPr lang="en-US" b="1" dirty="0">
                <a:solidFill>
                  <a:schemeClr val="accent1"/>
                </a:solidFill>
              </a:rPr>
              <a:t>Don’t wipe </a:t>
            </a:r>
            <a:r>
              <a:rPr lang="en-US" dirty="0"/>
              <a:t>the surface to dry it faster.</a:t>
            </a:r>
          </a:p>
          <a:p>
            <a:pPr>
              <a:spcBef>
                <a:spcPts val="1800"/>
              </a:spcBef>
            </a:pPr>
            <a:r>
              <a:rPr lang="en-US" b="1" dirty="0">
                <a:solidFill>
                  <a:schemeClr val="accent1"/>
                </a:solidFill>
              </a:rPr>
              <a:t>Don’t blow </a:t>
            </a:r>
            <a:r>
              <a:rPr lang="en-US" dirty="0"/>
              <a:t>on the surface to dry it faster. </a:t>
            </a:r>
          </a:p>
        </p:txBody>
      </p:sp>
      <p:sp>
        <p:nvSpPr>
          <p:cNvPr id="2" name="Footer Placeholder 1">
            <a:extLst>
              <a:ext uri="{FF2B5EF4-FFF2-40B4-BE49-F238E27FC236}">
                <a16:creationId xmlns:a16="http://schemas.microsoft.com/office/drawing/2014/main" id="{EA1033D0-138B-424B-8AB3-7D8370642A72}"/>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CA36671F-B0F4-4054-B628-C338F52C6E5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310584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0E7B-CCA0-4B65-A4C6-5E28E8E573AD}"/>
              </a:ext>
            </a:extLst>
          </p:cNvPr>
          <p:cNvSpPr>
            <a:spLocks noGrp="1"/>
          </p:cNvSpPr>
          <p:nvPr>
            <p:ph type="title"/>
          </p:nvPr>
        </p:nvSpPr>
        <p:spPr/>
        <p:txBody>
          <a:bodyPr/>
          <a:lstStyle/>
          <a:p>
            <a:r>
              <a:rPr lang="en-US" dirty="0"/>
              <a:t>Disinfectants that kill SARS-C</a:t>
            </a:r>
            <a:r>
              <a:rPr lang="en-US" cap="none" dirty="0"/>
              <a:t>o</a:t>
            </a:r>
            <a:r>
              <a:rPr lang="en-US" dirty="0"/>
              <a:t>V-2</a:t>
            </a:r>
          </a:p>
        </p:txBody>
      </p:sp>
      <p:sp>
        <p:nvSpPr>
          <p:cNvPr id="3" name="Content Placeholder 2">
            <a:extLst>
              <a:ext uri="{FF2B5EF4-FFF2-40B4-BE49-F238E27FC236}">
                <a16:creationId xmlns:a16="http://schemas.microsoft.com/office/drawing/2014/main" id="{B5CF8C65-7695-4827-B749-1EE47FCD1D71}"/>
              </a:ext>
            </a:extLst>
          </p:cNvPr>
          <p:cNvSpPr>
            <a:spLocks noGrp="1"/>
          </p:cNvSpPr>
          <p:nvPr>
            <p:ph sz="half" idx="2"/>
          </p:nvPr>
        </p:nvSpPr>
        <p:spPr>
          <a:xfrm>
            <a:off x="1947334" y="2683934"/>
            <a:ext cx="3784600" cy="3014134"/>
          </a:xfrm>
        </p:spPr>
        <p:txBody>
          <a:bodyPr/>
          <a:lstStyle/>
          <a:p>
            <a:pPr marL="0" indent="0">
              <a:buNone/>
            </a:pPr>
            <a:r>
              <a:rPr lang="en-US" dirty="0"/>
              <a:t>EPA’s </a:t>
            </a:r>
            <a:r>
              <a:rPr lang="en-US" dirty="0">
                <a:solidFill>
                  <a:srgbClr val="13619C"/>
                </a:solidFill>
                <a:latin typeface="Calibri bold" panose="020F0702030404030204" pitchFamily="34" charset="0"/>
                <a:cs typeface="Calibri bold" panose="020F0702030404030204" pitchFamily="34" charset="0"/>
              </a:rPr>
              <a:t>List N </a:t>
            </a:r>
            <a:r>
              <a:rPr lang="en-US" dirty="0"/>
              <a:t>is a searchable database that makes it easy to find products that kill SARS-CoV-2</a:t>
            </a:r>
          </a:p>
        </p:txBody>
      </p:sp>
      <p:pic>
        <p:nvPicPr>
          <p:cNvPr id="5" name="Content Placeholder 4">
            <a:extLst>
              <a:ext uri="{FF2B5EF4-FFF2-40B4-BE49-F238E27FC236}">
                <a16:creationId xmlns:a16="http://schemas.microsoft.com/office/drawing/2014/main" id="{E53D96DD-5571-468B-A599-3E08D62183A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6460067" y="1543227"/>
            <a:ext cx="3672773" cy="4741217"/>
          </a:xfrm>
          <a:ln>
            <a:solidFill>
              <a:schemeClr val="tx1"/>
            </a:solidFill>
          </a:ln>
        </p:spPr>
      </p:pic>
      <p:sp>
        <p:nvSpPr>
          <p:cNvPr id="4" name="Footer Placeholder 3">
            <a:extLst>
              <a:ext uri="{FF2B5EF4-FFF2-40B4-BE49-F238E27FC236}">
                <a16:creationId xmlns:a16="http://schemas.microsoft.com/office/drawing/2014/main" id="{925D5995-0361-45A9-9F9B-988552997BDA}"/>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9C548113-D9B4-4E20-BBCB-BD40B989921B}"/>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122993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3000"/>
              </a:spcBef>
            </a:pPr>
            <a:r>
              <a:rPr lang="en-US" b="1" dirty="0">
                <a:solidFill>
                  <a:schemeClr val="accent1"/>
                </a:solidFill>
              </a:rPr>
              <a:t>Cleaning removes visible dirt,</a:t>
            </a:r>
            <a:r>
              <a:rPr lang="en-US" dirty="0"/>
              <a:t> dust, spills, smears, and grime, including organic material like blood, as well as some germs, from surfaces. It’s important to clean before disinfecting because dirt and grime can make disinfectants not work as well.</a:t>
            </a:r>
          </a:p>
          <a:p>
            <a:pPr>
              <a:spcBef>
                <a:spcPts val="3000"/>
              </a:spcBef>
            </a:pPr>
            <a:r>
              <a:rPr lang="en-US" b="1" dirty="0">
                <a:solidFill>
                  <a:schemeClr val="accent1"/>
                </a:solidFill>
              </a:rPr>
              <a:t>Disinfecting kill germs </a:t>
            </a:r>
            <a:r>
              <a:rPr lang="en-US" dirty="0"/>
              <a:t>on surfaces or objects.</a:t>
            </a:r>
          </a:p>
          <a:p>
            <a:pPr>
              <a:spcBef>
                <a:spcPts val="3000"/>
              </a:spcBef>
            </a:pPr>
            <a:r>
              <a:rPr lang="en-US" dirty="0"/>
              <a:t>It is important to </a:t>
            </a:r>
            <a:r>
              <a:rPr lang="en-US" b="1" dirty="0">
                <a:solidFill>
                  <a:schemeClr val="accent1"/>
                </a:solidFill>
              </a:rPr>
              <a:t>keep the healthcare environment clean to stop the spread of germs</a:t>
            </a:r>
            <a:r>
              <a:rPr lang="en-US" dirty="0"/>
              <a:t>.</a:t>
            </a:r>
          </a:p>
          <a:p>
            <a:pPr>
              <a:spcBef>
                <a:spcPts val="3000"/>
              </a:spcBef>
            </a:pPr>
            <a:r>
              <a:rPr lang="en-US" b="1" dirty="0">
                <a:solidFill>
                  <a:schemeClr val="accent1"/>
                </a:solidFill>
              </a:rPr>
              <a:t>Follow the instructions on the disinfectant label</a:t>
            </a:r>
            <a:r>
              <a:rPr lang="en-US" dirty="0"/>
              <a:t> – especially instructions for contact time. </a:t>
            </a:r>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18</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4870505"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8" y="2058291"/>
            <a:ext cx="4459235" cy="4577827"/>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control/projectfirstline/index.html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a:latin typeface="+mn-lt"/>
              </a:rPr>
              <a:t>Youtube:</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70617" y="1290603"/>
            <a:ext cx="5673674" cy="602795"/>
          </a:xfrm>
        </p:spPr>
        <p:txBody>
          <a:bodyPr/>
          <a:lstStyle/>
          <a:p>
            <a:r>
              <a:rPr lang="en-US" dirty="0"/>
              <a:t>Other Resources </a:t>
            </a:r>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70617" y="2058291"/>
            <a:ext cx="6053959" cy="4517382"/>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effectLst/>
              <a:ea typeface="Calibri" panose="020F0502020204030204" pitchFamily="34" charset="0"/>
              <a:cs typeface="Times New Roman" panose="02020603050405020304" pitchFamily="18" charset="0"/>
            </a:endParaRPr>
          </a:p>
          <a:p>
            <a:pPr marL="0" indent="0">
              <a:buNone/>
            </a:pPr>
            <a:endParaRPr lang="en-US" sz="1200" dirty="0"/>
          </a:p>
          <a:p>
            <a:endParaRPr lang="en-US" sz="1200" dirty="0"/>
          </a:p>
        </p:txBody>
      </p:sp>
      <p:sp>
        <p:nvSpPr>
          <p:cNvPr id="12" name="Footer Placeholder 9">
            <a:extLst>
              <a:ext uri="{FF2B5EF4-FFF2-40B4-BE49-F238E27FC236}">
                <a16:creationId xmlns:a16="http://schemas.microsoft.com/office/drawing/2014/main" id="{8B49093D-41EE-4F81-BD12-49CEBB97C28B}"/>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19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Welcome</a:t>
            </a:r>
          </a:p>
          <a:p>
            <a:r>
              <a:rPr lang="en-US" dirty="0"/>
              <a:t>Cleaning and Disinfection: What is the Difference?</a:t>
            </a:r>
          </a:p>
          <a:p>
            <a:r>
              <a:rPr lang="en-US" dirty="0"/>
              <a:t>Why Cleaning and Disinfection Matter</a:t>
            </a:r>
          </a:p>
          <a:p>
            <a:r>
              <a:rPr lang="en-US" dirty="0"/>
              <a:t>What is Contact Time?</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pPr lvl="0">
              <a:spcBef>
                <a:spcPts val="2400"/>
              </a:spcBef>
            </a:pPr>
            <a:r>
              <a:rPr lang="en-US" dirty="0"/>
              <a:t>Describe the difference between cleaning and disinfection.</a:t>
            </a:r>
          </a:p>
          <a:p>
            <a:pPr lvl="0">
              <a:spcBef>
                <a:spcPts val="2400"/>
              </a:spcBef>
            </a:pPr>
            <a:r>
              <a:rPr lang="en-US" dirty="0"/>
              <a:t>Discuss why it is important to follow the label instructions on a disinfectant product. </a:t>
            </a:r>
          </a:p>
        </p:txBody>
      </p:sp>
      <p:sp>
        <p:nvSpPr>
          <p:cNvPr id="4" name="Footer Placeholder 3">
            <a:extLst>
              <a:ext uri="{FF2B5EF4-FFF2-40B4-BE49-F238E27FC236}">
                <a16:creationId xmlns:a16="http://schemas.microsoft.com/office/drawing/2014/main" id="{D77DF395-0226-4ECA-8982-D9DD513D517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DE7C78D4-6638-4D7B-B52D-E03D77F5A9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7097-A60B-497B-9E3D-D32CEC6E82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411A7588-9273-497A-BEBA-E21D6B289F07}"/>
              </a:ext>
            </a:extLst>
          </p:cNvPr>
          <p:cNvSpPr>
            <a:spLocks noGrp="1"/>
          </p:cNvSpPr>
          <p:nvPr>
            <p:ph idx="1"/>
          </p:nvPr>
        </p:nvSpPr>
        <p:spPr/>
        <p:txBody>
          <a:bodyPr/>
          <a:lstStyle/>
          <a:p>
            <a:r>
              <a:rPr lang="en-US" dirty="0"/>
              <a:t>Cleaning is killing germs. Disinfecting is removing dirt and some germs.</a:t>
            </a:r>
          </a:p>
          <a:p>
            <a:r>
              <a:rPr lang="en-US" dirty="0"/>
              <a:t>Disinfecting is a type of cleaning (cleaning with chemicals).</a:t>
            </a:r>
          </a:p>
          <a:p>
            <a:r>
              <a:rPr lang="en-US" dirty="0"/>
              <a:t>Cleaning is a type of disinfecting (disinfecting with soap or detergent). </a:t>
            </a:r>
          </a:p>
          <a:p>
            <a:r>
              <a:rPr lang="en-US" dirty="0"/>
              <a:t>Disinfecting is killing germs. Cleaning is removing dirt and some germs.</a:t>
            </a:r>
          </a:p>
        </p:txBody>
      </p:sp>
      <p:sp>
        <p:nvSpPr>
          <p:cNvPr id="4" name="Footer Placeholder 3">
            <a:extLst>
              <a:ext uri="{FF2B5EF4-FFF2-40B4-BE49-F238E27FC236}">
                <a16:creationId xmlns:a16="http://schemas.microsoft.com/office/drawing/2014/main" id="{777FFF97-E73B-47D8-AB1E-2C43FB05C52F}"/>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BA360520-DD4B-4B11-B785-3A902F721F9D}"/>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168951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Cleaning and Disinfection: What’s the Difference?</a:t>
            </a:r>
          </a:p>
        </p:txBody>
      </p:sp>
      <p:sp>
        <p:nvSpPr>
          <p:cNvPr id="2" name="Footer Placeholder 1">
            <a:extLst>
              <a:ext uri="{FF2B5EF4-FFF2-40B4-BE49-F238E27FC236}">
                <a16:creationId xmlns:a16="http://schemas.microsoft.com/office/drawing/2014/main" id="{237356BF-CD2C-47E2-9614-DDD63A80B5D4}"/>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91ECA4D8-C063-4AAD-94BD-A2655FB9E7F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29AD-54B9-4A67-A14D-51100D8D6FEF}"/>
              </a:ext>
            </a:extLst>
          </p:cNvPr>
          <p:cNvSpPr>
            <a:spLocks noGrp="1"/>
          </p:cNvSpPr>
          <p:nvPr>
            <p:ph type="title" idx="4294967295"/>
          </p:nvPr>
        </p:nvSpPr>
        <p:spPr>
          <a:xfrm>
            <a:off x="-1" y="-252663"/>
            <a:ext cx="5522495" cy="252663"/>
          </a:xfrm>
        </p:spPr>
        <p:txBody>
          <a:bodyPr>
            <a:normAutofit/>
          </a:bodyPr>
          <a:lstStyle/>
          <a:p>
            <a:r>
              <a:rPr lang="en-US" sz="800" dirty="0"/>
              <a:t>INSIDE INFECTION CONTROL, EPISODE 16: Cleaning? Disinfection? What is the Difference?</a:t>
            </a:r>
          </a:p>
        </p:txBody>
      </p:sp>
      <p:pic>
        <p:nvPicPr>
          <p:cNvPr id="6" name="Picture 5" descr="Inside Infection Control: Cleaning? Disinfection? What is the Difference? ">
            <a:hlinkClick r:id="rId4"/>
            <a:extLst>
              <a:ext uri="{FF2B5EF4-FFF2-40B4-BE49-F238E27FC236}">
                <a16:creationId xmlns:a16="http://schemas.microsoft.com/office/drawing/2014/main" id="{26953A06-DA5A-4E4C-AFCA-C12FFC552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C63D38B4-94BF-4DF8-BFB2-872C2A493501}"/>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248080C2-D381-43AD-9AE2-20315E1C17BF}"/>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209339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12" name="Content Placeholder 11">
            <a:extLst>
              <a:ext uri="{FF2B5EF4-FFF2-40B4-BE49-F238E27FC236}">
                <a16:creationId xmlns:a16="http://schemas.microsoft.com/office/drawing/2014/main" id="{9FE69A53-7B6A-427D-B827-6625EC6410B8}"/>
              </a:ext>
            </a:extLst>
          </p:cNvPr>
          <p:cNvSpPr>
            <a:spLocks noGrp="1"/>
          </p:cNvSpPr>
          <p:nvPr>
            <p:ph sz="half" idx="1"/>
          </p:nvPr>
        </p:nvSpPr>
        <p:spPr>
          <a:xfrm>
            <a:off x="838200" y="1892301"/>
            <a:ext cx="10515600" cy="1632402"/>
          </a:xfrm>
        </p:spPr>
        <p:txBody>
          <a:bodyPr/>
          <a:lstStyle/>
          <a:p>
            <a:pPr marL="2628900" indent="-2628900">
              <a:buNone/>
            </a:pPr>
            <a:r>
              <a:rPr lang="en-US" b="1" dirty="0">
                <a:solidFill>
                  <a:schemeClr val="accent1"/>
                </a:solidFill>
                <a:cs typeface="Calibri bold" panose="020F0702030404030204" pitchFamily="34" charset="0"/>
              </a:rPr>
              <a:t>Cleaning	</a:t>
            </a:r>
            <a:r>
              <a:rPr lang="en-US" dirty="0">
                <a:solidFill>
                  <a:srgbClr val="000000"/>
                </a:solidFill>
              </a:rPr>
              <a:t>Cleaning is a process that removes things like dust, dirt, grime, and other spills, smears, and everyday messes from surfaces, along with some germs.</a:t>
            </a:r>
            <a:endParaRPr lang="en-US" dirty="0"/>
          </a:p>
        </p:txBody>
      </p:sp>
      <p:cxnSp>
        <p:nvCxnSpPr>
          <p:cNvPr id="10" name="Straight Connector 9">
            <a:extLst>
              <a:ext uri="{FF2B5EF4-FFF2-40B4-BE49-F238E27FC236}">
                <a16:creationId xmlns:a16="http://schemas.microsoft.com/office/drawing/2014/main" id="{510630BC-97EB-4DA9-A32A-BC503EF7AD3B}"/>
              </a:ext>
              <a:ext uri="{C183D7F6-B498-43B3-948B-1728B52AA6E4}">
                <adec:decorative xmlns:adec="http://schemas.microsoft.com/office/drawing/2017/decorative" val="1"/>
              </a:ext>
            </a:extLst>
          </p:cNvPr>
          <p:cNvCxnSpPr/>
          <p:nvPr/>
        </p:nvCxnSpPr>
        <p:spPr>
          <a:xfrm>
            <a:off x="838200" y="3683000"/>
            <a:ext cx="10648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1EBF4F1-E53C-4E0B-BB80-2AA92AC43B5D}"/>
              </a:ext>
            </a:extLst>
          </p:cNvPr>
          <p:cNvSpPr>
            <a:spLocks noGrp="1"/>
          </p:cNvSpPr>
          <p:nvPr>
            <p:ph sz="half" idx="2"/>
          </p:nvPr>
        </p:nvSpPr>
        <p:spPr>
          <a:xfrm>
            <a:off x="838200" y="3942898"/>
            <a:ext cx="10414000" cy="1397454"/>
          </a:xfrm>
        </p:spPr>
        <p:txBody>
          <a:bodyPr/>
          <a:lstStyle/>
          <a:p>
            <a:pPr marL="2628900" indent="-2628900">
              <a:buNone/>
            </a:pPr>
            <a:r>
              <a:rPr lang="en-US" b="1" dirty="0">
                <a:solidFill>
                  <a:schemeClr val="accent1"/>
                </a:solidFill>
                <a:cs typeface="Calibri bold" panose="020F0702030404030204" pitchFamily="34" charset="0"/>
              </a:rPr>
              <a:t>Disinfection	</a:t>
            </a:r>
            <a:r>
              <a:rPr lang="en-US" dirty="0">
                <a:solidFill>
                  <a:srgbClr val="000000"/>
                </a:solidFill>
              </a:rPr>
              <a:t>Disinfection is a process that kills germs.</a:t>
            </a:r>
            <a:endParaRPr lang="en-US" dirty="0"/>
          </a:p>
        </p:txBody>
      </p:sp>
      <p:sp>
        <p:nvSpPr>
          <p:cNvPr id="3" name="Footer Placeholder 2">
            <a:extLst>
              <a:ext uri="{FF2B5EF4-FFF2-40B4-BE49-F238E27FC236}">
                <a16:creationId xmlns:a16="http://schemas.microsoft.com/office/drawing/2014/main" id="{37961C5F-01CC-4A9C-85C0-89933D40075D}"/>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52488" y="2679700"/>
            <a:ext cx="3932237" cy="1073678"/>
          </a:xfrm>
        </p:spPr>
        <p:txBody>
          <a:bodyPr>
            <a:normAutofit/>
          </a:bodyPr>
          <a:lstStyle/>
          <a:p>
            <a:r>
              <a:rPr lang="en-US" dirty="0"/>
              <a:t>Questions and Clarifications?</a:t>
            </a:r>
          </a:p>
        </p:txBody>
      </p:sp>
      <p:sp>
        <p:nvSpPr>
          <p:cNvPr id="3" name="Slide Number Placeholder 2">
            <a:extLst>
              <a:ext uri="{FF2B5EF4-FFF2-40B4-BE49-F238E27FC236}">
                <a16:creationId xmlns:a16="http://schemas.microsoft.com/office/drawing/2014/main" id="{FEBD049D-A1FF-424E-8599-FB289151EF20}"/>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Why cleaning and disinfection Matter</a:t>
            </a:r>
          </a:p>
        </p:txBody>
      </p:sp>
      <p:sp>
        <p:nvSpPr>
          <p:cNvPr id="2" name="Footer Placeholder 1">
            <a:extLst>
              <a:ext uri="{FF2B5EF4-FFF2-40B4-BE49-F238E27FC236}">
                <a16:creationId xmlns:a16="http://schemas.microsoft.com/office/drawing/2014/main" id="{D9663B67-9519-428D-9DA5-6F3D2908B345}"/>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ED167CB6-FD60-473D-96C6-3E7F9FAAF9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MQJEE5KTM3DE-395609987-129</_dlc_DocId>
    <_dlc_DocIdUrl xmlns="5235e465-a1b6-4e23-bde6-ae74580a0b42">
      <Url>https://cdcpartners.sharepoint.com/sites/NCEZID/DHQP/NHCIPCTrainingCollab/_layouts/15/DocIdRedir.aspx?ID=MQJEE5KTM3DE-395609987-129</Url>
      <Description>MQJEE5KTM3DE-395609987-129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B03E63-A999-4428-B2B4-E0676FFD030C}">
  <ds:schemaRefs>
    <ds:schemaRef ds:uri="cc8a450b-1a11-4e56-adcc-c88acab015c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7c162c85-2e33-4418-8d6a-3c9ae40ca8a5"/>
    <ds:schemaRef ds:uri="http://purl.org/dc/elements/1.1/"/>
  </ds:schemaRefs>
</ds:datastoreItem>
</file>

<file path=customXml/itemProps2.xml><?xml version="1.0" encoding="utf-8"?>
<ds:datastoreItem xmlns:ds="http://schemas.openxmlformats.org/officeDocument/2006/customXml" ds:itemID="{7498798B-2D88-4A97-9D86-DF72310254C4}"/>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4.xml><?xml version="1.0" encoding="utf-8"?>
<ds:datastoreItem xmlns:ds="http://schemas.openxmlformats.org/officeDocument/2006/customXml" ds:itemID="{1B6BBAEB-81E9-4EAD-BCC6-D5A32648C39B}"/>
</file>

<file path=docProps/app.xml><?xml version="1.0" encoding="utf-8"?>
<Properties xmlns="http://schemas.openxmlformats.org/officeDocument/2006/extended-properties" xmlns:vt="http://schemas.openxmlformats.org/officeDocument/2006/docPropsVTypes">
  <Template>13870_PFL_PPE1_Eye_60min_v1</Template>
  <TotalTime>10069</TotalTime>
  <Words>4155</Words>
  <Application>Microsoft Office PowerPoint</Application>
  <PresentationFormat>Widescreen</PresentationFormat>
  <Paragraphs>350</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Calibri bold</vt:lpstr>
      <vt:lpstr>Calibri Light</vt:lpstr>
      <vt:lpstr>Century Gothic</vt:lpstr>
      <vt:lpstr>Courier New</vt:lpstr>
      <vt:lpstr>Segoe UI</vt:lpstr>
      <vt:lpstr>Symbol</vt:lpstr>
      <vt:lpstr>Wingdings</vt:lpstr>
      <vt:lpstr>13780_PFL_PPT_template_Avenir_2-26-21_DRAFT</vt:lpstr>
      <vt:lpstr>Custom Design</vt:lpstr>
      <vt:lpstr>TOPIC 12:  Environmental Cleaning &amp; Disinfection</vt:lpstr>
      <vt:lpstr>Agenda</vt:lpstr>
      <vt:lpstr>Learning OBJECTIVES</vt:lpstr>
      <vt:lpstr>Poll</vt:lpstr>
      <vt:lpstr>Cleaning and Disinfection: What’s the Difference?</vt:lpstr>
      <vt:lpstr>INSIDE INFECTION CONTROL, EPISODE 16: Cleaning? Disinfection? What is the Difference?</vt:lpstr>
      <vt:lpstr>Definitions</vt:lpstr>
      <vt:lpstr>Questions and Clarifications?</vt:lpstr>
      <vt:lpstr>Why cleaning and disinfection Matter</vt:lpstr>
      <vt:lpstr>Patients may have weakened immune systems</vt:lpstr>
      <vt:lpstr>The healthcare environment should be kept clean</vt:lpstr>
      <vt:lpstr>What is contact time?</vt:lpstr>
      <vt:lpstr>Definition</vt:lpstr>
      <vt:lpstr>The Disinfectant Label</vt:lpstr>
      <vt:lpstr>Dos and Don’ts for disinfection</vt:lpstr>
      <vt:lpstr>Disinfectants that kill SARS-CoV-2</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dc:title>
  <dc:subject>Environmental Cleaning &amp; Disinfection</dc:subject>
  <dc:creator>Centers for Disease Control and Prevention</dc:creator>
  <cp:keywords>Project Firstline, Infection Control Training, COVID-19, Infection Control, CDC, Multi-Dose Vials, COVID-19 Vaccine, Vaccinations, Vaccination Safety</cp:keywords>
  <cp:lastModifiedBy>Plummer, Edgar (CDC/DDID/NCEZID/DHQP) (CTR)</cp:lastModifiedBy>
  <cp:revision>286</cp:revision>
  <dcterms:created xsi:type="dcterms:W3CDTF">2021-01-21T13:57:54Z</dcterms:created>
  <dcterms:modified xsi:type="dcterms:W3CDTF">2021-09-07T11:31:11Z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2021-09-03T17:46:04Z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da861517-002d-4d31-9b8d-086c598076c0</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d96ef50a-365f-48b5-8aa5-b597f4d6e4f4</vt:lpwstr>
  </property>
</Properties>
</file>