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1.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tags/tag5.xml" ContentType="application/vnd.openxmlformats-officedocument.presentationml.tags+xml"/>
  <Override PartName="/ppt/tags/tag7.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7"/>
  </p:notesMasterIdLst>
  <p:sldIdLst>
    <p:sldId id="256" r:id="rId5"/>
    <p:sldId id="258" r:id="rId6"/>
    <p:sldId id="260" r:id="rId7"/>
    <p:sldId id="327" r:id="rId8"/>
    <p:sldId id="339" r:id="rId9"/>
    <p:sldId id="295" r:id="rId10"/>
    <p:sldId id="336" r:id="rId11"/>
    <p:sldId id="266" r:id="rId12"/>
    <p:sldId id="292" r:id="rId13"/>
    <p:sldId id="338" r:id="rId14"/>
    <p:sldId id="290" r:id="rId15"/>
    <p:sldId id="29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ogren, Julie" initials="SJ" lastIdx="3" clrIdx="6">
    <p:extLst>
      <p:ext uri="{19B8F6BF-5375-455C-9EA6-DF929625EA0E}">
        <p15:presenceInfo xmlns:p15="http://schemas.microsoft.com/office/powerpoint/2012/main" userId="S::jshogren@rti.org::b8ac11d4-25b8-47fb-add8-e9c5ea412aae" providerId="AD"/>
      </p:ext>
    </p:extLst>
  </p:cmAuthor>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6" clrIdx="7">
    <p:extLst>
      <p:ext uri="{19B8F6BF-5375-455C-9EA6-DF929625EA0E}">
        <p15:presenceInfo xmlns:p15="http://schemas.microsoft.com/office/powerpoint/2012/main" userId="S::gfx4@cdc.gov::3112a3a8-8cbb-4d5b-96ee-72aa1ab53303"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3" name="Rasmussen Foster, Laura" initials="RFL" lastIdx="17" clrIdx="2">
    <p:extLst>
      <p:ext uri="{19B8F6BF-5375-455C-9EA6-DF929625EA0E}">
        <p15:presenceInfo xmlns:p15="http://schemas.microsoft.com/office/powerpoint/2012/main" userId="S::lrasmussen@rti.org::5ad58509-b95f-4bf5-82b0-3432a84b06de" providerId="AD"/>
      </p:ext>
    </p:extLst>
  </p:cmAuthor>
  <p:cmAuthor id="4" name="Aiken, Merrie" initials="AM" lastIdx="15" clrIdx="3">
    <p:extLst>
      <p:ext uri="{19B8F6BF-5375-455C-9EA6-DF929625EA0E}">
        <p15:presenceInfo xmlns:p15="http://schemas.microsoft.com/office/powerpoint/2012/main" userId="S::maiken@rti.org::2e0e472c-16bf-43d7-9edd-cd3f38cba021" providerId="AD"/>
      </p:ext>
    </p:extLst>
  </p:cmAuthor>
  <p:cmAuthor id="5" name="Yates, Kirsten M. (CDC/DDID/NCEZID/DHQP) (CTR)" initials="Y(" lastIdx="4" clrIdx="4">
    <p:extLst>
      <p:ext uri="{19B8F6BF-5375-455C-9EA6-DF929625EA0E}">
        <p15:presenceInfo xmlns:p15="http://schemas.microsoft.com/office/powerpoint/2012/main" userId="S::vrx6@cdc.gov::3a8cfc38-f48f-4f28-85d9-0952e21c9697" providerId="AD"/>
      </p:ext>
    </p:extLst>
  </p:cmAuthor>
  <p:cmAuthor id="6" name="Lambert, Shari" initials="LS" lastIdx="5" clrIdx="5">
    <p:extLst>
      <p:ext uri="{19B8F6BF-5375-455C-9EA6-DF929625EA0E}">
        <p15:presenceInfo xmlns:p15="http://schemas.microsoft.com/office/powerpoint/2012/main" userId="S::sbl@rti.org::62ef8086-de81-4226-b645-762e6e5dfc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4DF4D"/>
    <a:srgbClr val="136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4" autoAdjust="0"/>
    <p:restoredTop sz="30499" autoAdjust="0"/>
  </p:normalViewPr>
  <p:slideViewPr>
    <p:cSldViewPr snapToGrid="0" showGuides="1">
      <p:cViewPr varScale="1">
        <p:scale>
          <a:sx n="19" d="100"/>
          <a:sy n="19" d="100"/>
        </p:scale>
        <p:origin x="2232" y="20"/>
      </p:cViewPr>
      <p:guideLst>
        <p:guide orient="horz" pos="2160"/>
        <p:guide pos="3840"/>
      </p:guideLst>
    </p:cSldViewPr>
  </p:slideViewPr>
  <p:outlineViewPr>
    <p:cViewPr>
      <p:scale>
        <a:sx n="33" d="100"/>
        <a:sy n="33" d="100"/>
      </p:scale>
      <p:origin x="0" y="-23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dc.gov/coronavirus/2019-ncov/hcp/infection-control-recommendations.html" TargetMode="External"/><Relationship Id="rId5" Type="http://schemas.openxmlformats.org/officeDocument/2006/relationships/hyperlink" Target="https://www.cdc.gov/coronavirus/2019-ncov/hcp/infection-control-recommendations.html#useppe" TargetMode="External"/><Relationship Id="rId4" Type="http://schemas.openxmlformats.org/officeDocument/2006/relationships/hyperlink" Target="https://www.youtube.com/watch?v=9C2wwGm_Su4&amp;list=PLvrp9iOILTQZQGtDnSDGViKDdRtIc13VX&amp;index=2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11</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t>
            </a:r>
            <a:r>
              <a:rPr lang="en-US" sz="18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is important because people who are infected with SARS-CoV-2, the virus that causes COVID-19, have virus in their respiratory droplets that can spread to other people and the environment.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graphics of person sneezing, and person who can see their breath because it’s cold outside.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share Episode 4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is a Respiratory Droplet? Why Does it Matter? as a supplemental activity. You may use the Content Outline from that episode to support any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When you advance to the slide, only the picture of the person sneezing will appear. When you are ready, use the animation to advance the slide to show the graphic of the person who is cold and can see their breath.</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photo. It reminds us why we care about blocking our respiratory droplets!”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Advance slide to next 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recognize this picture, too. Our breath isn’t just air, it has a lot of water in it. That’s our respiratory droplets, and they come out every time we talk, sing, cough, breathe, or otherwise blow air out of our nose or mouth. Most of the time, they’re so small we can’t even see them – but they’re there! When someone is infected with SARS-CoV-2, the droplets that they breathe out have virus particles in them. People who are close by can breathe the droplets in, or the droplets can land on their eyes, nose, or mouth, and they can get sick. Respiratory droplets can also fall on objects and surfaces and be picked up on someone’s hands and spread.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“Wearing a mask can block respiratory droplets at the source and prevent the spread of virus.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because people can be infected but not show any symptoms – that’s called being asymptomatic. It matters because the virus can still spread from someone who is infected, but who doesn’t feel sick.”</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5</a:t>
            </a:fld>
            <a:endParaRPr lang="en-US" dirty="0"/>
          </a:p>
        </p:txBody>
      </p:sp>
    </p:spTree>
    <p:extLst>
      <p:ext uri="{BB962C8B-B14F-4D97-AF65-F5344CB8AC3E}">
        <p14:creationId xmlns:p14="http://schemas.microsoft.com/office/powerpoint/2010/main" val="277983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Slides 6 and 7 summarize content from Episode 23 of </a:t>
            </a:r>
            <a:r>
              <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Source Control? For time reasons, the video is not shown during the 10-minute session.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23 for additional discussion points.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may wish to share the link to the video as a supplemental activity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Infection Control: Severe acute respiratory syndrome coronavirus 2 (SARS-CoV-2) | </a:t>
            </a:r>
            <a:r>
              <a:rPr lang="en-US" sz="11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CDC: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https://www.cdc.gov/coronavirus/2019-ncov/hcp/infection-control-recommendations.html#useppe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to CDC’s </a:t>
            </a:r>
            <a:r>
              <a:rPr lang="en-US" sz="11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https://www.cdc.gov/coronavirus/2019-ncov/hcp/infection-control-recommendations.html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8</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dirty="0"/>
          </a:p>
        </p:txBody>
      </p:sp>
    </p:spTree>
    <p:extLst>
      <p:ext uri="{BB962C8B-B14F-4D97-AF65-F5344CB8AC3E}">
        <p14:creationId xmlns:p14="http://schemas.microsoft.com/office/powerpoint/2010/main" val="283902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9/16/2021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1.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rgbClr val="F4DF4D"/>
                </a:solidFill>
              </a:rPr>
              <a:t>Topic 13:	</a:t>
            </a:r>
            <a:br>
              <a:rPr lang="en-US" dirty="0">
                <a:solidFill>
                  <a:srgbClr val="F4DF4D"/>
                </a:solidFill>
              </a:rPr>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605133" y="5755518"/>
            <a:ext cx="4113894" cy="555833"/>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C25179A1-A8A0-4248-9CD4-7A78E0FE4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685106"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Welcome</a:t>
            </a:r>
          </a:p>
          <a:p>
            <a:pPr>
              <a:spcBef>
                <a:spcPts val="1800"/>
              </a:spcBef>
            </a:pPr>
            <a:r>
              <a:rPr lang="en-US" dirty="0"/>
              <a:t>What Is Source Control? Why Does it Matter? </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8" name="Content Placeholder 7">
            <a:extLst>
              <a:ext uri="{FF2B5EF4-FFF2-40B4-BE49-F238E27FC236}">
                <a16:creationId xmlns:a16="http://schemas.microsoft.com/office/drawing/2014/main" id="{7A45EE36-7E96-43BA-8C1A-E986317942DB}"/>
              </a:ext>
            </a:extLst>
          </p:cNvPr>
          <p:cNvSpPr>
            <a:spLocks noGrp="1"/>
          </p:cNvSpPr>
          <p:nvPr>
            <p:ph sz="half" idx="1"/>
          </p:nvPr>
        </p:nvSpPr>
        <p:spPr>
          <a:xfrm>
            <a:off x="838200" y="2266949"/>
            <a:ext cx="3371850" cy="3429001"/>
          </a:xfrm>
        </p:spPr>
        <p:txBody>
          <a:bodyPr/>
          <a:lstStyle/>
          <a:p>
            <a:pPr marL="0" indent="0">
              <a:buNone/>
            </a:pPr>
            <a:r>
              <a:rPr lang="en-US" b="1" dirty="0">
                <a:solidFill>
                  <a:srgbClr val="13619C"/>
                </a:solidFill>
              </a:rPr>
              <a:t>Source control for COVID-19</a:t>
            </a:r>
          </a:p>
        </p:txBody>
      </p:sp>
      <p:sp>
        <p:nvSpPr>
          <p:cNvPr id="3" name="Content Placeholder 2">
            <a:extLst>
              <a:ext uri="{FF2B5EF4-FFF2-40B4-BE49-F238E27FC236}">
                <a16:creationId xmlns:a16="http://schemas.microsoft.com/office/drawing/2014/main" id="{6A5BD744-99FB-4269-AE37-41BA0DE1C585}"/>
              </a:ext>
            </a:extLst>
          </p:cNvPr>
          <p:cNvSpPr>
            <a:spLocks noGrp="1"/>
          </p:cNvSpPr>
          <p:nvPr>
            <p:ph sz="half" idx="2"/>
          </p:nvPr>
        </p:nvSpPr>
        <p:spPr>
          <a:xfrm>
            <a:off x="4680857" y="2266949"/>
            <a:ext cx="6215743" cy="3429001"/>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AE-2D3A-4B63-A2E7-83EBDAB4F3B6}"/>
              </a:ext>
            </a:extLst>
          </p:cNvPr>
          <p:cNvSpPr>
            <a:spLocks noGrp="1"/>
          </p:cNvSpPr>
          <p:nvPr>
            <p:ph type="title"/>
          </p:nvPr>
        </p:nvSpPr>
        <p:spPr>
          <a:xfrm>
            <a:off x="838200" y="238125"/>
            <a:ext cx="10515600" cy="702457"/>
          </a:xfrm>
        </p:spPr>
        <p:txBody>
          <a:bodyPr anchor="ctr">
            <a:normAutofit/>
          </a:bodyPr>
          <a:lstStyle/>
          <a:p>
            <a:r>
              <a:rPr lang="en-US" dirty="0"/>
              <a:t>Respiratory droplets</a:t>
            </a:r>
          </a:p>
        </p:txBody>
      </p:sp>
      <p:sp>
        <p:nvSpPr>
          <p:cNvPr id="3" name="Rectangle 2" descr="A person sneezing, releasing respiratory droplets">
            <a:extLst>
              <a:ext uri="{FF2B5EF4-FFF2-40B4-BE49-F238E27FC236}">
                <a16:creationId xmlns:a16="http://schemas.microsoft.com/office/drawing/2014/main" id="{DBD14193-B27A-456D-895D-16506FA62B9C}"/>
              </a:ext>
            </a:extLst>
          </p:cNvPr>
          <p:cNvSpPr/>
          <p:nvPr/>
        </p:nvSpPr>
        <p:spPr>
          <a:xfrm>
            <a:off x="1014761" y="1550020"/>
            <a:ext cx="5252224" cy="4337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breathing out respiratory droplets">
            <a:extLst>
              <a:ext uri="{FF2B5EF4-FFF2-40B4-BE49-F238E27FC236}">
                <a16:creationId xmlns:a16="http://schemas.microsoft.com/office/drawing/2014/main" id="{1F7EF906-0789-40AE-893A-51D7A4BC90F8}"/>
              </a:ext>
            </a:extLst>
          </p:cNvPr>
          <p:cNvSpPr/>
          <p:nvPr/>
        </p:nvSpPr>
        <p:spPr>
          <a:xfrm>
            <a:off x="6419385" y="1463518"/>
            <a:ext cx="4757854" cy="452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B15E78-DB8C-4654-81FE-4B681B84DD5A}"/>
              </a:ext>
            </a:extLst>
          </p:cNvPr>
          <p:cNvSpPr>
            <a:spLocks noGrp="1"/>
          </p:cNvSpPr>
          <p:nvPr>
            <p:ph type="ftr" sz="quarter" idx="11"/>
          </p:nvPr>
        </p:nvSpPr>
        <p:spPr>
          <a:xfrm>
            <a:off x="4680857" y="6410780"/>
            <a:ext cx="6395357" cy="365125"/>
          </a:xfrm>
        </p:spPr>
        <p:txBody>
          <a:bodyPr anchor="ctr">
            <a:normAutofit/>
          </a:bodyPr>
          <a:lstStyle/>
          <a:p>
            <a:pPr>
              <a:spcAft>
                <a:spcPts val="600"/>
              </a:spcAft>
            </a:pPr>
            <a:r>
              <a:rPr lang="en-US" dirty="0"/>
              <a:t>Source Control</a:t>
            </a:r>
          </a:p>
        </p:txBody>
      </p:sp>
      <p:sp>
        <p:nvSpPr>
          <p:cNvPr id="5" name="Slide Number Placeholder 4">
            <a:extLst>
              <a:ext uri="{FF2B5EF4-FFF2-40B4-BE49-F238E27FC236}">
                <a16:creationId xmlns:a16="http://schemas.microsoft.com/office/drawing/2014/main" id="{F184DF43-5989-441C-9D9E-0BD004316D49}"/>
              </a:ext>
            </a:extLst>
          </p:cNvPr>
          <p:cNvSpPr>
            <a:spLocks noGrp="1"/>
          </p:cNvSpPr>
          <p:nvPr>
            <p:ph type="sldNum" sz="quarter" idx="12"/>
          </p:nvPr>
        </p:nvSpPr>
        <p:spPr>
          <a:xfrm>
            <a:off x="11353800" y="6410780"/>
            <a:ext cx="620486" cy="365125"/>
          </a:xfrm>
        </p:spPr>
        <p:txBody>
          <a:bodyPr anchor="ctr">
            <a:normAutofit/>
          </a:bodyPr>
          <a:lstStyle/>
          <a:p>
            <a:pPr>
              <a:spcAft>
                <a:spcPts val="600"/>
              </a:spcAft>
            </a:pPr>
            <a:fld id="{EF026F98-229B-48B0-BECF-EA1F5459ACF1}" type="slidenum">
              <a:rPr lang="en-US" smtClean="0"/>
              <a:pPr>
                <a:spcAft>
                  <a:spcPts val="600"/>
                </a:spcAft>
              </a:pPr>
              <a:t>5</a:t>
            </a:fld>
            <a:endParaRPr lang="en-US" dirty="0"/>
          </a:p>
        </p:txBody>
      </p:sp>
    </p:spTree>
    <p:custDataLst>
      <p:tags r:id="rId1"/>
    </p:custDataLst>
    <p:extLst>
      <p:ext uri="{BB962C8B-B14F-4D97-AF65-F5344CB8AC3E}">
        <p14:creationId xmlns:p14="http://schemas.microsoft.com/office/powerpoint/2010/main" val="37987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28699" y="2158521"/>
            <a:ext cx="4052158" cy="3454880"/>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 </a:t>
            </a:r>
          </a:p>
        </p:txBody>
      </p:sp>
      <p:sp>
        <p:nvSpPr>
          <p:cNvPr id="6" name="Rectangle 5" descr="A person wearing a poorly fitting mask that is not snug around the cheeks and chin">
            <a:extLst>
              <a:ext uri="{FF2B5EF4-FFF2-40B4-BE49-F238E27FC236}">
                <a16:creationId xmlns:a16="http://schemas.microsoft.com/office/drawing/2014/main" id="{504923C5-6F07-46E2-8BFA-7F7D3326F288}"/>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Wearing a mask correctly means it fits snugly around the cheeks and chin and covers the mouth and nose">
            <a:extLst>
              <a:ext uri="{FF2B5EF4-FFF2-40B4-BE49-F238E27FC236}">
                <a16:creationId xmlns:a16="http://schemas.microsoft.com/office/drawing/2014/main" id="{E55BB83A-9325-447E-9830-AF3A2433F4E7}"/>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200" y="2056622"/>
            <a:ext cx="4613031" cy="3480036"/>
          </a:xfrm>
        </p:spPr>
        <p:txBody>
          <a:bodyPr/>
          <a:lstStyle/>
          <a:p>
            <a:r>
              <a:rPr lang="en-US" dirty="0"/>
              <a:t>N95s protect you from breathing in respiratory droplets.</a:t>
            </a:r>
          </a:p>
          <a:p>
            <a:r>
              <a:rPr lang="en-US" dirty="0"/>
              <a:t>Most N95s also block your respiratory droplets from being breathed out into the air. </a:t>
            </a:r>
          </a:p>
        </p:txBody>
      </p:sp>
      <p:sp>
        <p:nvSpPr>
          <p:cNvPr id="6" name="Rectangle 5" descr="A person wearing an N95">
            <a:extLst>
              <a:ext uri="{FF2B5EF4-FFF2-40B4-BE49-F238E27FC236}">
                <a16:creationId xmlns:a16="http://schemas.microsoft.com/office/drawing/2014/main" id="{72CAA674-60A9-4BB7-BC7F-90697DADA61F}"/>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extLst>
      <p:ext uri="{BB962C8B-B14F-4D97-AF65-F5344CB8AC3E}">
        <p14:creationId xmlns:p14="http://schemas.microsoft.com/office/powerpoint/2010/main" val="233161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3FCF5-C513-40FA-B377-6204D59DEAA3}"/>
              </a:ext>
            </a:extLst>
          </p:cNvPr>
          <p:cNvSpPr>
            <a:spLocks noGrp="1"/>
          </p:cNvSpPr>
          <p:nvPr>
            <p:ph type="title"/>
          </p:nvPr>
        </p:nvSpPr>
        <p:spPr>
          <a:xfrm>
            <a:off x="884393" y="2068551"/>
            <a:ext cx="3932237" cy="1600200"/>
          </a:xfrm>
        </p:spPr>
        <p:txBody>
          <a:bodyPr vert="horz" lIns="91440" tIns="45720" rIns="91440" bIns="45720" rtlCol="0" anchor="b">
            <a:noAutofit/>
          </a:bodyPr>
          <a:lstStyle/>
          <a:p>
            <a:r>
              <a:rPr lang="en-US" sz="3600" b="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a:xfrm>
            <a:off x="11241834" y="6410780"/>
            <a:ext cx="620486" cy="365125"/>
          </a:xfrm>
        </p:spPr>
        <p:txBody>
          <a:bodyPr/>
          <a:lstStyle/>
          <a:p>
            <a:fld id="{82640534-B2B5-4A62-BCD9-9076A5F4FB69}" type="slidenum">
              <a:rPr lang="en-US" smtClean="0"/>
              <a:pPr/>
              <a:t>9</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MQJEE5KTM3DE-395609987-143</_dlc_DocId>
    <_dlc_DocIdUrl xmlns="5235e465-a1b6-4e23-bde6-ae74580a0b42">
      <Url>https://cdcpartners.sharepoint.com/sites/NCEZID/DHQP/NHCIPCTrainingCollab/_layouts/15/DocIdRedir.aspx?ID=MQJEE5KTM3DE-395609987-143</Url>
      <Description>MQJEE5KTM3DE-395609987-143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A3735F6-BC4D-4120-BEB9-643301A9277A}">
  <ds:schemaRefs>
    <ds:schemaRef ds:uri="http://schemas.microsoft.com/sharepoint/v3/contenttype/forms"/>
  </ds:schemaRefs>
</ds:datastoreItem>
</file>

<file path=customXml/itemProps2.xml><?xml version="1.0" encoding="utf-8"?>
<ds:datastoreItem xmlns:ds="http://schemas.openxmlformats.org/officeDocument/2006/customXml" ds:itemID="{F7EA0BD2-3A07-4DC6-B00D-39163103D278}">
  <ds:schemaRefs>
    <ds:schemaRef ds:uri="cc8a450b-1a11-4e56-adcc-c88acab015c1"/>
    <ds:schemaRef ds:uri="http://schemas.microsoft.com/office/2006/metadata/properties"/>
    <ds:schemaRef ds:uri="http://schemas.microsoft.com/office/2006/documentManagement/types"/>
    <ds:schemaRef ds:uri="http://schemas.openxmlformats.org/package/2006/metadata/core-properties"/>
    <ds:schemaRef ds:uri="7c162c85-2e33-4418-8d6a-3c9ae40ca8a5"/>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21E157A-2BB9-4CAB-9526-2F9719D3C3A0}"/>
</file>

<file path=customXml/itemProps4.xml><?xml version="1.0" encoding="utf-8"?>
<ds:datastoreItem xmlns:ds="http://schemas.openxmlformats.org/officeDocument/2006/customXml" ds:itemID="{C4BEE716-D70C-4276-92E6-D0EE0C6E00F5}"/>
</file>

<file path=docProps/app.xml><?xml version="1.0" encoding="utf-8"?>
<Properties xmlns="http://schemas.openxmlformats.org/officeDocument/2006/extended-properties" xmlns:vt="http://schemas.openxmlformats.org/officeDocument/2006/docPropsVTypes">
  <Template>13780_PFL_PPT_template_CenturyGothic_3-5-21_FINALA</Template>
  <TotalTime>6946</TotalTime>
  <Words>2391</Words>
  <Application>Microsoft Office PowerPoint</Application>
  <PresentationFormat>Widescreen</PresentationFormat>
  <Paragraphs>183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Wingdings</vt:lpstr>
      <vt:lpstr>Calibri</vt:lpstr>
      <vt:lpstr>Courier New</vt:lpstr>
      <vt:lpstr>Arial</vt:lpstr>
      <vt:lpstr>Century Gothic</vt:lpstr>
      <vt:lpstr>Symbol</vt:lpstr>
      <vt:lpstr>Times New Roman</vt:lpstr>
      <vt:lpstr>13780_PFL_PPT_template_Avenir_2-26-21_DRAFT</vt:lpstr>
      <vt:lpstr>Topic 13:  Source control</vt:lpstr>
      <vt:lpstr>Agenda</vt:lpstr>
      <vt:lpstr>Learning Objectives</vt:lpstr>
      <vt:lpstr>Definition</vt:lpstr>
      <vt:lpstr>Respiratory droplets</vt:lpstr>
      <vt:lpstr>Source control tips: Masks </vt:lpstr>
      <vt:lpstr>Source control tips: N95s </vt:lpstr>
      <vt:lpstr>Reflection</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dc:subject>
  <dc:creator>Centers for Disease Control and Prevention (CDC)</dc:creator>
  <cp:keywords>CDC, Project Firstline, Infection Control Training, COVID-19, Infection Control, Source Control</cp:keywords>
  <cp:lastModifiedBy>Ortiz, Madeleine (CDC/DDID/NCEZID/DHQP) (CTR)</cp:lastModifiedBy>
  <cp:revision>186</cp:revision>
  <dcterms:created xsi:type="dcterms:W3CDTF">2021-03-09T12:45:04Z</dcterms:created>
  <dcterms:modified xsi:type="dcterms:W3CDTF">2021-09-16T20:28:35Z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2021-09-16T20:28:33Z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4af0a9bd-b22c-46c1-9f51-f647bb5f4f88</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40d4ed27-dde0-4553-b451-9353a05eee90</vt:lpwstr>
  </property>
</Properties>
</file>